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90e7c1ade_0_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90e7c1a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cap="flat" cmpd="sng" w="9525">
            <a:solidFill>
              <a:srgbClr val="CCCCCC"/>
            </a:solidFill>
            <a:prstDash val="solid"/>
            <a:round/>
            <a:headEnd len="med" w="med" type="none"/>
            <a:tailEnd len="med" w="med" type="none"/>
          </a:ln>
        </p:spPr>
      </p:cxnSp>
      <p:sp>
        <p:nvSpPr>
          <p:cNvPr id="41" name="Google Shape;41;p3"/>
          <p:cNvSpPr/>
          <p:nvPr/>
        </p:nvSpPr>
        <p:spPr>
          <a:xfrm>
            <a:off x="172025" y="76174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3"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7" name="Google Shape;77;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8" name="Google Shape;78;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9" name="Google Shape;79;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 name="Google Shape;80;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1" name="Google Shape;81;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2" name="Google Shape;82;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4"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7" name="Google Shape;117;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8" name="Google Shape;118;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9" name="Google Shape;139;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0"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6"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190350" y="11200"/>
            <a:ext cx="72909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Regression A</a:t>
            </a:r>
            <a:r>
              <a:rPr lang="en"/>
              <a:t>ssumptions</a:t>
            </a:r>
            <a:r>
              <a:rPr lang="en"/>
              <a:t> After Modeling</a:t>
            </a:r>
            <a:endParaRPr/>
          </a:p>
        </p:txBody>
      </p:sp>
      <p:sp>
        <p:nvSpPr>
          <p:cNvPr id="152" name="Google Shape;152;p8"/>
          <p:cNvSpPr txBox="1"/>
          <p:nvPr/>
        </p:nvSpPr>
        <p:spPr>
          <a:xfrm>
            <a:off x="190350" y="3088349"/>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a:t>
            </a:r>
            <a:r>
              <a:rPr lang="en" sz="1150">
                <a:solidFill>
                  <a:schemeClr val="accent2"/>
                </a:solidFill>
                <a:latin typeface="Google Sans"/>
                <a:ea typeface="Google Sans"/>
                <a:cs typeface="Google Sans"/>
                <a:sym typeface="Google Sans"/>
              </a:rPr>
              <a:t>model showed a successful model that estimates taxi cab fares prior to the ride.</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chemeClr val="accent2"/>
              </a:solidFill>
              <a:latin typeface="Google Sans"/>
              <a:ea typeface="Google Sans"/>
              <a:cs typeface="Google Sans"/>
              <a:sym typeface="Google Sans"/>
            </a:endParaRPr>
          </a:p>
        </p:txBody>
      </p:sp>
      <p:sp>
        <p:nvSpPr>
          <p:cNvPr id="153" name="Google Shape;153;p8"/>
          <p:cNvSpPr txBox="1"/>
          <p:nvPr/>
        </p:nvSpPr>
        <p:spPr>
          <a:xfrm>
            <a:off x="193425" y="1288250"/>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accent2"/>
                </a:solidFill>
                <a:latin typeface="Google Sans"/>
                <a:ea typeface="Google Sans"/>
                <a:cs typeface="Google Sans"/>
                <a:sym typeface="Google Sans"/>
              </a:rPr>
              <a:t>The New York City Taxi &amp; Limousine Commission contracted Automatidata to predict taxi cab fares. </a:t>
            </a:r>
            <a:r>
              <a:rPr lang="en" sz="1200">
                <a:solidFill>
                  <a:schemeClr val="accent2"/>
                </a:solidFill>
                <a:latin typeface="Google Sans"/>
                <a:ea typeface="Google Sans"/>
                <a:cs typeface="Google Sans"/>
                <a:sym typeface="Google Sans"/>
              </a:rPr>
              <a:t>In this part of the project, the Automatidata data team created the deliverable for the original ask from their client: a regression model.</a:t>
            </a:r>
            <a:endParaRPr sz="1200">
              <a:solidFill>
                <a:schemeClr val="dk2"/>
              </a:solidFill>
              <a:latin typeface="Google Sans"/>
              <a:ea typeface="Google Sans"/>
              <a:cs typeface="Google Sans"/>
              <a:sym typeface="Google Sans"/>
            </a:endParaRPr>
          </a:p>
        </p:txBody>
      </p:sp>
      <p:sp>
        <p:nvSpPr>
          <p:cNvPr id="154" name="Google Shape;154;p8"/>
          <p:cNvSpPr txBox="1"/>
          <p:nvPr/>
        </p:nvSpPr>
        <p:spPr>
          <a:xfrm>
            <a:off x="211425" y="7834775"/>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feature with the greatest effect on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was ride duration, which was not unexpected. The model revealed a mean increase of $7 for each additional minute, however, this is not a reliable benchmark due to high correlation between some features. </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Request additional data from under-represented itineraries. </a:t>
            </a:r>
            <a:endParaRPr sz="1200">
              <a:solidFill>
                <a:schemeClr val="accent2"/>
              </a:solidFill>
              <a:latin typeface="Google Sans"/>
              <a:ea typeface="Google Sans"/>
              <a:cs typeface="Google Sans"/>
              <a:sym typeface="Google Sans"/>
            </a:endParaRPr>
          </a:p>
        </p:txBody>
      </p:sp>
      <p:sp>
        <p:nvSpPr>
          <p:cNvPr id="155" name="Google Shape;155;p8"/>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Imputing o</a:t>
            </a:r>
            <a:r>
              <a:rPr lang="en" sz="1200">
                <a:solidFill>
                  <a:schemeClr val="accent2"/>
                </a:solidFill>
                <a:latin typeface="Google Sans"/>
                <a:ea typeface="Google Sans"/>
                <a:cs typeface="Google Sans"/>
                <a:sym typeface="Google Sans"/>
              </a:rPr>
              <a:t>utliers optimized the model, specifically in regards to the variables of: fare amount and duration.</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156" name="Google Shape;156;p8"/>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Google Sans"/>
                <a:ea typeface="Google Sans"/>
                <a:cs typeface="Google Sans"/>
                <a:sym typeface="Google Sans"/>
              </a:rPr>
              <a:t>Model metrics</a:t>
            </a:r>
            <a:r>
              <a:rPr lang="en" sz="1100">
                <a:solidFill>
                  <a:schemeClr val="accent2"/>
                </a:solidFill>
                <a:latin typeface="Google Sans"/>
                <a:ea typeface="Google Sans"/>
                <a:cs typeface="Google Sans"/>
                <a:sym typeface="Google Sans"/>
              </a:rPr>
              <a:t>:</a:t>
            </a:r>
            <a:endParaRPr sz="1100">
              <a:solidFill>
                <a:schemeClr val="accent2"/>
              </a:solidFill>
              <a:latin typeface="Google Sans"/>
              <a:ea typeface="Google Sans"/>
              <a:cs typeface="Google Sans"/>
              <a:sym typeface="Google Sans"/>
            </a:endParaRPr>
          </a:p>
          <a:p>
            <a:pPr indent="-298450" lvl="0" marL="457200" rtl="0" algn="l">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Net model tuning resulted in:</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R^2 0.87, meaning that 86.8% of the variance is described by the model.</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MAE 2.1</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MSE: 14.36</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
        <p:nvSpPr>
          <p:cNvPr id="157" name="Google Shape;157;p8"/>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158" name="Google Shape;158;p8"/>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159" name="Google Shape;159;p8"/>
          <p:cNvSpPr txBox="1"/>
          <p:nvPr/>
        </p:nvSpPr>
        <p:spPr>
          <a:xfrm>
            <a:off x="3362225" y="767882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